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  <p:sldMasterId id="2147483691" r:id="rId2"/>
    <p:sldMasterId id="2147483673" r:id="rId3"/>
    <p:sldMasterId id="2147483675" r:id="rId4"/>
  </p:sldMasterIdLst>
  <p:notesMasterIdLst>
    <p:notesMasterId r:id="rId29"/>
  </p:notesMasterIdLst>
  <p:sldIdLst>
    <p:sldId id="281" r:id="rId5"/>
    <p:sldId id="297" r:id="rId6"/>
    <p:sldId id="282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7" r:id="rId27"/>
    <p:sldId id="306" r:id="rId28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onica Vaz" initials="M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2751"/>
    <a:srgbClr val="0075B0"/>
    <a:srgbClr val="890C58"/>
    <a:srgbClr val="78BE20"/>
    <a:srgbClr val="582C83"/>
    <a:srgbClr val="000000"/>
    <a:srgbClr val="4A4A4A"/>
    <a:srgbClr val="5C666A"/>
    <a:srgbClr val="69BE28"/>
    <a:srgbClr val="001A7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2" autoAdjust="0"/>
    <p:restoredTop sz="94660"/>
  </p:normalViewPr>
  <p:slideViewPr>
    <p:cSldViewPr>
      <p:cViewPr>
        <p:scale>
          <a:sx n="70" d="100"/>
          <a:sy n="70" d="100"/>
        </p:scale>
        <p:origin x="-46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0407" tIns="45203" rIns="90407" bIns="4520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0407" tIns="45203" rIns="90407" bIns="45203" rtlCol="0"/>
          <a:lstStyle>
            <a:lvl1pPr algn="r">
              <a:defRPr sz="1200"/>
            </a:lvl1pPr>
          </a:lstStyle>
          <a:p>
            <a:fld id="{77E2F9B9-0D99-42C0-90FF-4B5A47BFAB2F}" type="datetimeFigureOut">
              <a:rPr lang="en-GB" smtClean="0"/>
              <a:pPr/>
              <a:t>25/08/2014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07" tIns="45203" rIns="90407" bIns="4520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0407" tIns="45203" rIns="90407" bIns="4520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0407" tIns="45203" rIns="90407" bIns="4520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0407" tIns="45203" rIns="90407" bIns="45203" rtlCol="0" anchor="b"/>
          <a:lstStyle>
            <a:lvl1pPr algn="r">
              <a:defRPr sz="1200"/>
            </a:lvl1pPr>
          </a:lstStyle>
          <a:p>
            <a:fld id="{0514FC70-9E4A-4E08-B015-5A0D85F705B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6134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948" y="1187690"/>
            <a:ext cx="7938052" cy="467971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28600" y="3810000"/>
            <a:ext cx="3352800" cy="16764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556" y="4060209"/>
            <a:ext cx="4010837" cy="130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1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02552"/>
            <a:ext cx="9144000" cy="384048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51520" y="76200"/>
            <a:ext cx="6149280" cy="10108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Content page title</a:t>
            </a:r>
            <a:endParaRPr lang="en-GB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rgbClr val="000000"/>
                </a:solidFill>
              </a:defRPr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726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DK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51520" y="76200"/>
            <a:ext cx="6149280" cy="10108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Content page title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5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DK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70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00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efining Title and Content 2 Blue_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56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DK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1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DK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594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5E27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8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5E275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86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Burgan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91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230" y="1282730"/>
            <a:ext cx="6225769" cy="367027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3886200"/>
            <a:ext cx="4003122" cy="1301927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30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Burgan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73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DK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5B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66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2 Blue_DK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244280" cy="45944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482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Divider slide 1">
    <p:bg>
      <p:bgPr>
        <a:gradFill flip="none" rotWithShape="1">
          <a:gsLst>
            <a:gs pos="95000">
              <a:schemeClr val="accent3">
                <a:alpha val="50000"/>
              </a:schemeClr>
            </a:gs>
            <a:gs pos="30000">
              <a:schemeClr val="accent3"/>
            </a:gs>
            <a:gs pos="60000">
              <a:schemeClr val="accent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12648" y="2706624"/>
            <a:ext cx="7296912" cy="722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2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Presentation divider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0"/>
            <a:ext cx="7296912" cy="722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Optional sub-head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3152" y="5943600"/>
            <a:ext cx="625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1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Divider slide 2">
    <p:bg>
      <p:bgPr>
        <a:gradFill flip="none" rotWithShape="1">
          <a:gsLst>
            <a:gs pos="95000">
              <a:srgbClr val="78BE20">
                <a:alpha val="50000"/>
              </a:srgbClr>
            </a:gs>
            <a:gs pos="30000">
              <a:srgbClr val="78BE20"/>
            </a:gs>
            <a:gs pos="60000">
              <a:srgbClr val="78BE2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12648" y="2706624"/>
            <a:ext cx="7296912" cy="722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Presentation divider</a:t>
            </a:r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3429000"/>
            <a:ext cx="7296912" cy="722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Optional sub-head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8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end slide mas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702552"/>
            <a:ext cx="9144000" cy="301752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230" y="1282730"/>
            <a:ext cx="6225769" cy="367027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0958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80999" y="3505200"/>
            <a:ext cx="4682319" cy="6399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4000"/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4145166"/>
            <a:ext cx="4682319" cy="63996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4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2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33400"/>
            <a:ext cx="4419600" cy="65123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582C8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4410075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582C83"/>
                </a:solidFill>
              </a:defRPr>
            </a:lvl1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1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765754"/>
            <a:ext cx="4419600" cy="6047592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890C5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3244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890C58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45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efining 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57200"/>
            <a:ext cx="5374889" cy="5658928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3244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31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efining 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245" y="228600"/>
            <a:ext cx="5072755" cy="5769441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582C8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3244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rgbClr val="582C8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57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efining 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685800"/>
            <a:ext cx="4419600" cy="5800724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85724" y="3413530"/>
            <a:ext cx="5324476" cy="161567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84632" y="5788152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Insert speaker name here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84632" y="6096000"/>
            <a:ext cx="3172968" cy="273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en-US" dirty="0" smtClean="0"/>
              <a:t>Version 1.1 — June 2014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350215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4142232"/>
            <a:ext cx="4681728" cy="64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Optional sub-heading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57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efining Title and Content 1 Blu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71600"/>
            <a:ext cx="8642920" cy="449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702552"/>
            <a:ext cx="9144000" cy="381000"/>
          </a:xfrm>
          <a:prstGeom prst="rect">
            <a:avLst/>
          </a:prstGeom>
          <a:gradFill flip="none" rotWithShape="1">
            <a:gsLst>
              <a:gs pos="25000">
                <a:srgbClr val="0075B0"/>
              </a:gs>
              <a:gs pos="75000">
                <a:srgbClr val="78BE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51520" y="76200"/>
            <a:ext cx="6149280" cy="10108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Content page title</a:t>
            </a:r>
            <a:endParaRPr lang="en-GB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90600" y="61880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6200" y="6188075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100" b="0" smtClean="0">
                <a:solidFill>
                  <a:srgbClr val="0075B0"/>
                </a:solidFill>
              </a:defRPr>
            </a:lvl1pPr>
          </a:lstStyle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41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165304"/>
            <a:ext cx="9144000" cy="720080"/>
            <a:chOff x="0" y="6188423"/>
            <a:chExt cx="9144000" cy="72008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6188423"/>
              <a:ext cx="9144000" cy="720080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en-GB" sz="14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251520" y="6481885"/>
              <a:ext cx="2160240" cy="187475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Autofit/>
            </a:bodyPr>
            <a:lstStyle/>
            <a:p>
              <a:pPr>
                <a:spcBef>
                  <a:spcPct val="0"/>
                </a:spcBef>
                <a:defRPr/>
              </a:pPr>
              <a:endParaRPr lang="en-GB" sz="800" b="1" dirty="0" smtClean="0">
                <a:solidFill>
                  <a:srgbClr val="0086B6"/>
                </a:solidFill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57200" y="439579"/>
            <a:ext cx="297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dataLO55pr3v3n7ion7rav3LPOR7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7200"/>
            <a:ext cx="2653497" cy="76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9" r:id="rId2"/>
    <p:sldLayoutId id="2147483710" r:id="rId3"/>
    <p:sldLayoutId id="2147483711" r:id="rId4"/>
    <p:sldLayoutId id="2147483712" r:id="rId5"/>
    <p:sldLayoutId id="2147483715" r:id="rId6"/>
    <p:sldLayoutId id="2147483716" r:id="rId7"/>
    <p:sldLayoutId id="2147483717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04800" y="1051560"/>
            <a:ext cx="8595360" cy="0"/>
          </a:xfrm>
          <a:prstGeom prst="line">
            <a:avLst/>
          </a:prstGeom>
          <a:ln w="9525">
            <a:solidFill>
              <a:srgbClr val="0075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76200"/>
            <a:ext cx="6149280" cy="101089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Content page title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1" y="457200"/>
            <a:ext cx="1676400" cy="48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9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9" r:id="rId2"/>
    <p:sldLayoutId id="2147483693" r:id="rId3"/>
    <p:sldLayoutId id="2147483700" r:id="rId4"/>
    <p:sldLayoutId id="2147483694" r:id="rId5"/>
    <p:sldLayoutId id="2147483714" r:id="rId6"/>
    <p:sldLayoutId id="2147483695" r:id="rId7"/>
    <p:sldLayoutId id="2147483701" r:id="rId8"/>
    <p:sldLayoutId id="2147483696" r:id="rId9"/>
    <p:sldLayoutId id="2147483702" r:id="rId10"/>
    <p:sldLayoutId id="2147483697" r:id="rId11"/>
    <p:sldLayoutId id="2147483703" r:id="rId12"/>
    <p:sldLayoutId id="2147483698" r:id="rId13"/>
    <p:sldLayoutId id="214748370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200" b="0" kern="1200">
          <a:solidFill>
            <a:srgbClr val="0075B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rgbClr val="0075B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16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12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»"/>
        <a:defRPr sz="1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15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13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0" y="3182779"/>
            <a:ext cx="297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dataLO55pr3v3n7ion7rav3LPOR7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0250" y="2457484"/>
            <a:ext cx="5143500" cy="147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4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Crown Dance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Promenade in holding own bow and partner’s pinky (girls on the guys’ right)</a:t>
            </a:r>
          </a:p>
          <a:p>
            <a:endParaRPr lang="en-US" dirty="0" smtClean="0"/>
          </a:p>
          <a:p>
            <a:r>
              <a:rPr lang="en-US" dirty="0" smtClean="0"/>
              <a:t>Form </a:t>
            </a:r>
            <a:r>
              <a:rPr lang="en-US" dirty="0"/>
              <a:t>c</a:t>
            </a:r>
            <a:r>
              <a:rPr lang="en-US" dirty="0" smtClean="0"/>
              <a:t>ircle and </a:t>
            </a:r>
            <a:r>
              <a:rPr lang="en-US" dirty="0" smtClean="0"/>
              <a:t>keep walking in line</a:t>
            </a:r>
          </a:p>
          <a:p>
            <a:endParaRPr lang="en-US" dirty="0" smtClean="0"/>
          </a:p>
          <a:p>
            <a:r>
              <a:rPr lang="en-US" dirty="0" smtClean="0"/>
              <a:t>Continue walking, no stop in this dance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8" y="1295400"/>
            <a:ext cx="4627729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587087"/>
            <a:ext cx="3628222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8600" y="1295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9200" y="3810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57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“Groups of Four - Circles”</a:t>
            </a:r>
          </a:p>
          <a:p>
            <a:endParaRPr lang="en-US" dirty="0"/>
          </a:p>
          <a:p>
            <a:r>
              <a:rPr lang="en-US" dirty="0" smtClean="0"/>
              <a:t>In the same group of four, all turn to the center and link pinkies.  Continue to rotate in the circle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354330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Girls follow their partners back into “Main Circle”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8250"/>
            <a:ext cx="4186527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“Groups of Eight - Pinwheels”</a:t>
            </a:r>
          </a:p>
          <a:p>
            <a:endParaRPr lang="en-US" dirty="0"/>
          </a:p>
          <a:p>
            <a:r>
              <a:rPr lang="en-US" dirty="0" smtClean="0"/>
              <a:t>Move out of main </a:t>
            </a:r>
            <a:r>
              <a:rPr lang="en-US" dirty="0" smtClean="0"/>
              <a:t>circle </a:t>
            </a:r>
            <a:r>
              <a:rPr lang="en-US" dirty="0" smtClean="0"/>
              <a:t>into two groups of </a:t>
            </a:r>
            <a:r>
              <a:rPr lang="en-US" dirty="0" smtClean="0"/>
              <a:t>eight.</a:t>
            </a:r>
            <a:endParaRPr lang="en-US" dirty="0" smtClean="0"/>
          </a:p>
          <a:p>
            <a:pPr lvl="1"/>
            <a:r>
              <a:rPr lang="en-US" dirty="0" smtClean="0"/>
              <a:t>Couples 1, 2</a:t>
            </a:r>
            <a:r>
              <a:rPr lang="en-US" dirty="0" smtClean="0"/>
              <a:t>, 3, &amp; 4 </a:t>
            </a:r>
            <a:r>
              <a:rPr lang="en-US" dirty="0" smtClean="0"/>
              <a:t>together</a:t>
            </a:r>
          </a:p>
          <a:p>
            <a:pPr lvl="1"/>
            <a:r>
              <a:rPr lang="en-US" dirty="0" smtClean="0"/>
              <a:t>Couples 5, 6, 7, &amp; 8 </a:t>
            </a:r>
            <a:r>
              <a:rPr lang="en-US" dirty="0" smtClean="0"/>
              <a:t>together</a:t>
            </a:r>
          </a:p>
          <a:p>
            <a:pPr lvl="1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(If there are only  6 couples in the dance, there will be two groups of six instead of two groups of eight (couples 1, 2, &amp; 3 together and couples 4, 5, &amp; 6 together)</a:t>
            </a:r>
          </a:p>
          <a:p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/>
              <a:t>Girls move to the outside of their partner and link pinkies</a:t>
            </a:r>
          </a:p>
          <a:p>
            <a:r>
              <a:rPr lang="en-US" dirty="0"/>
              <a:t>Guys put right hands into the center of the circles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0" y="1210101"/>
            <a:ext cx="461010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“Groups of Eight – Mini Crowns”</a:t>
            </a:r>
          </a:p>
          <a:p>
            <a:endParaRPr lang="en-US" dirty="0"/>
          </a:p>
          <a:p>
            <a:r>
              <a:rPr lang="en-US" dirty="0" smtClean="0"/>
              <a:t>In the same groups, girls drop behind their partners.</a:t>
            </a:r>
          </a:p>
          <a:p>
            <a:endParaRPr lang="en-US" dirty="0"/>
          </a:p>
          <a:p>
            <a:r>
              <a:rPr lang="en-US" dirty="0" smtClean="0"/>
              <a:t>All join right hands at the center of the circle.</a:t>
            </a:r>
          </a:p>
          <a:p>
            <a:pPr lvl="1"/>
            <a:r>
              <a:rPr lang="en-US" dirty="0" smtClean="0"/>
              <a:t>Girls’ bows are low</a:t>
            </a:r>
          </a:p>
          <a:p>
            <a:pPr lvl="1"/>
            <a:r>
              <a:rPr lang="en-US" dirty="0" smtClean="0"/>
              <a:t>Guys’ bows are high</a:t>
            </a:r>
          </a:p>
          <a:p>
            <a:endParaRPr lang="en-US" dirty="0"/>
          </a:p>
          <a:p>
            <a:r>
              <a:rPr lang="en-US" dirty="0" smtClean="0"/>
              <a:t>Continue rotating in the circles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13</a:t>
            </a:fld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41148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14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Girls follow their partners back into “Main Circle”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8250"/>
            <a:ext cx="4186527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918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“Big Pinwheel”</a:t>
            </a:r>
          </a:p>
          <a:p>
            <a:endParaRPr lang="en-US" dirty="0"/>
          </a:p>
          <a:p>
            <a:r>
              <a:rPr lang="en-US" dirty="0" smtClean="0"/>
              <a:t>Girls go to outside of their partner, join pinkies</a:t>
            </a:r>
          </a:p>
          <a:p>
            <a:endParaRPr lang="en-US" dirty="0"/>
          </a:p>
          <a:p>
            <a:r>
              <a:rPr lang="en-US" dirty="0" smtClean="0"/>
              <a:t>Odd numbered couples stay inside and guys put fists together in center</a:t>
            </a:r>
          </a:p>
          <a:p>
            <a:pPr lvl="1"/>
            <a:r>
              <a:rPr lang="en-US" dirty="0" smtClean="0"/>
              <a:t>Walk very slowly so even numbered couples can catch up</a:t>
            </a:r>
          </a:p>
          <a:p>
            <a:r>
              <a:rPr lang="en-US" dirty="0" smtClean="0"/>
              <a:t>Even numbered couples move to the outside of the couple in front of them, join pinkies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(If there are only six couples in the dance, the “pinwheel” will only have three arms (watch spacing)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14413"/>
            <a:ext cx="409575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75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16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Girls follow their partners back into “Main Circle</a:t>
            </a:r>
            <a:r>
              <a:rPr lang="en-US" dirty="0" smtClean="0"/>
              <a:t>”</a:t>
            </a:r>
          </a:p>
          <a:p>
            <a:endParaRPr lang="en-US" dirty="0"/>
          </a:p>
          <a:p>
            <a:r>
              <a:rPr lang="en-US" dirty="0" smtClean="0"/>
              <a:t>Watch spacing here, as in the next step dancers will pass bows to the people in front/behind them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8250"/>
            <a:ext cx="4186527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63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Pass bows</a:t>
            </a:r>
          </a:p>
          <a:p>
            <a:endParaRPr lang="en-US" dirty="0"/>
          </a:p>
          <a:p>
            <a:r>
              <a:rPr lang="en-US" dirty="0" smtClean="0"/>
              <a:t>Pass the handle of the bow in your</a:t>
            </a:r>
            <a:r>
              <a:rPr lang="en-US" b="1" dirty="0" smtClean="0"/>
              <a:t> left </a:t>
            </a:r>
            <a:r>
              <a:rPr lang="en-US" dirty="0" smtClean="0"/>
              <a:t>hand to the </a:t>
            </a:r>
            <a:r>
              <a:rPr lang="en-US" b="1" dirty="0" smtClean="0"/>
              <a:t>right</a:t>
            </a:r>
            <a:r>
              <a:rPr lang="en-US" dirty="0" smtClean="0"/>
              <a:t> hand of the person in front of you</a:t>
            </a:r>
          </a:p>
          <a:p>
            <a:endParaRPr lang="en-US" dirty="0"/>
          </a:p>
          <a:p>
            <a:r>
              <a:rPr lang="en-US" dirty="0" smtClean="0"/>
              <a:t>Accept the bow from the person behind you in your right hand, but </a:t>
            </a:r>
            <a:r>
              <a:rPr lang="en-US" b="1" dirty="0" smtClean="0"/>
              <a:t>don’t</a:t>
            </a:r>
            <a:r>
              <a:rPr lang="en-US" dirty="0" smtClean="0"/>
              <a:t> look back at them.</a:t>
            </a:r>
          </a:p>
          <a:p>
            <a:endParaRPr lang="en-US" dirty="0"/>
          </a:p>
          <a:p>
            <a:r>
              <a:rPr lang="en-US" dirty="0" smtClean="0"/>
              <a:t>Hold bow handles in right hand</a:t>
            </a:r>
          </a:p>
          <a:p>
            <a:pPr lvl="1"/>
            <a:r>
              <a:rPr lang="en-US" dirty="0" smtClean="0"/>
              <a:t>Guys: Left hand to suspenders, elbows up</a:t>
            </a:r>
          </a:p>
          <a:p>
            <a:pPr lvl="1"/>
            <a:r>
              <a:rPr lang="en-US" dirty="0" smtClean="0"/>
              <a:t>Girls: Left hand on hip, elbows out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38276"/>
            <a:ext cx="4184772" cy="4071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30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244280" cy="5638800"/>
          </a:xfrm>
        </p:spPr>
        <p:txBody>
          <a:bodyPr/>
          <a:lstStyle/>
          <a:p>
            <a:r>
              <a:rPr lang="en-US" dirty="0" smtClean="0"/>
              <a:t>“Bridge”</a:t>
            </a:r>
          </a:p>
          <a:p>
            <a:endParaRPr lang="en-US" dirty="0"/>
          </a:p>
          <a:p>
            <a:r>
              <a:rPr lang="en-US" dirty="0" smtClean="0"/>
              <a:t>Leader passes his bow to couple #8 (couple # 6 if there were only six couples in the dance)</a:t>
            </a:r>
          </a:p>
          <a:p>
            <a:endParaRPr lang="en-US" dirty="0"/>
          </a:p>
          <a:p>
            <a:r>
              <a:rPr lang="en-US" dirty="0" smtClean="0"/>
              <a:t>Follow the leader out of the circle</a:t>
            </a:r>
          </a:p>
          <a:p>
            <a:endParaRPr lang="en-US" dirty="0"/>
          </a:p>
          <a:p>
            <a:r>
              <a:rPr lang="en-US" dirty="0" smtClean="0"/>
              <a:t>Leader stops, partner stops beside him couples 1-4 stop in line, couples 5-8 “leapfrog” the couples in front of them</a:t>
            </a:r>
          </a:p>
          <a:p>
            <a:pPr lvl="1"/>
            <a:r>
              <a:rPr lang="en-US" dirty="0" smtClean="0"/>
              <a:t>Girls switch bows into left hand before moving into bridge</a:t>
            </a:r>
          </a:p>
          <a:p>
            <a:pPr lvl="1"/>
            <a:r>
              <a:rPr lang="en-US" dirty="0" smtClean="0"/>
              <a:t>Keep elbows in for this part</a:t>
            </a:r>
          </a:p>
          <a:p>
            <a:pPr lvl="1"/>
            <a:r>
              <a:rPr lang="en-US" dirty="0" smtClean="0"/>
              <a:t>Stay as close together as possible</a:t>
            </a:r>
          </a:p>
          <a:p>
            <a:pPr lvl="1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If there are only six couples, then couples 1-3 will stop in line and couples 4-6 will “leapfrog” with couple 6 ending in the front of the bridge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" y="3686609"/>
            <a:ext cx="271462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5" y="1194786"/>
            <a:ext cx="3214687" cy="249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73370" y="1194786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6658" y="38100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85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19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“Bridge” pt. 2</a:t>
            </a:r>
          </a:p>
          <a:p>
            <a:endParaRPr lang="en-US" dirty="0"/>
          </a:p>
          <a:p>
            <a:r>
              <a:rPr lang="en-US" dirty="0" smtClean="0"/>
              <a:t>At the stomp, everyone raises their bows as high as they can</a:t>
            </a:r>
          </a:p>
          <a:p>
            <a:endParaRPr lang="en-US" dirty="0"/>
          </a:p>
          <a:p>
            <a:r>
              <a:rPr lang="en-US" dirty="0" smtClean="0"/>
              <a:t>Follow the leader out of the bridge and back into the circle with shared bows</a:t>
            </a:r>
          </a:p>
          <a:p>
            <a:pPr lvl="1"/>
            <a:r>
              <a:rPr lang="en-US" dirty="0" smtClean="0"/>
              <a:t>Girls switch bows back to right hand when moving out of bridge</a:t>
            </a:r>
          </a:p>
          <a:p>
            <a:pPr lvl="1"/>
            <a:r>
              <a:rPr lang="en-US" dirty="0" smtClean="0"/>
              <a:t>Don’t duck your head when walking under bows</a:t>
            </a:r>
          </a:p>
          <a:p>
            <a:pPr lvl="1"/>
            <a:endParaRPr lang="en-US" dirty="0"/>
          </a:p>
          <a:p>
            <a:r>
              <a:rPr lang="en-US" dirty="0" smtClean="0"/>
              <a:t>Once back in the circle, leader retrieves his bow from last couple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27710"/>
            <a:ext cx="3033712" cy="293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2000" y="3962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" y="1020171"/>
            <a:ext cx="2943225" cy="289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75731" y="1219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6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Guys reach left </a:t>
            </a:r>
            <a:r>
              <a:rPr lang="en-US" dirty="0" smtClean="0"/>
              <a:t>hand </a:t>
            </a:r>
            <a:r>
              <a:rPr lang="en-US" dirty="0" smtClean="0"/>
              <a:t>forward, Girls reach right hand back, join pinkies with next couple</a:t>
            </a:r>
          </a:p>
          <a:p>
            <a:endParaRPr lang="en-US" dirty="0"/>
          </a:p>
          <a:p>
            <a:r>
              <a:rPr lang="en-US" dirty="0" smtClean="0"/>
              <a:t>Circle is completed with everyone facing </a:t>
            </a:r>
            <a:r>
              <a:rPr lang="en-US" b="1" dirty="0" smtClean="0"/>
              <a:t>out</a:t>
            </a:r>
          </a:p>
          <a:p>
            <a:endParaRPr lang="en-US" dirty="0"/>
          </a:p>
          <a:p>
            <a:r>
              <a:rPr lang="en-US" dirty="0" smtClean="0"/>
              <a:t>Continue moving in the circle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43053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98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Take back your own bow by reaching forward with your left hand and taking it from the right hand of the person in front of you</a:t>
            </a:r>
          </a:p>
          <a:p>
            <a:endParaRPr lang="en-US" dirty="0"/>
          </a:p>
          <a:p>
            <a:r>
              <a:rPr lang="en-US" dirty="0" smtClean="0"/>
              <a:t>Smoothly turn forward and walk in the Main circle formation.  Try not to fiddle with your bow once it is back in your hands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8250"/>
            <a:ext cx="4186527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81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“Big Crown”</a:t>
            </a:r>
          </a:p>
          <a:p>
            <a:endParaRPr lang="en-US" dirty="0"/>
          </a:p>
          <a:p>
            <a:r>
              <a:rPr lang="en-US" dirty="0" smtClean="0"/>
              <a:t>Girls move outside and slightly in front of their partner.  Girls face in to the circle and join pinkies with girl in front and behind them.  Keep bows low.</a:t>
            </a:r>
          </a:p>
          <a:p>
            <a:endParaRPr lang="en-US" dirty="0"/>
          </a:p>
          <a:p>
            <a:r>
              <a:rPr lang="en-US" dirty="0" smtClean="0"/>
              <a:t>Guys stay in the middle and put rights fists into center of circle.  Raise bows up and put left elbows between the bows of two neighboring girls.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599"/>
            <a:ext cx="4267200" cy="4171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59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t>– </a:t>
            </a:r>
            <a:fld id="{2E0C4986-DF4C-41E4-9AD9-F0F539D09A98}" type="slidenum">
              <a:rPr/>
              <a:pPr algn="r"/>
              <a:t>22</a:t>
            </a:fld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Girls follow their partners back into main circle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8250"/>
            <a:ext cx="4186527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59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t>– </a:t>
            </a:r>
            <a:fld id="{2E0C4986-DF4C-41E4-9AD9-F0F539D09A98}" type="slidenum">
              <a:rPr/>
              <a:pPr algn="r"/>
              <a:t>23</a:t>
            </a:fld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Dance with partner</a:t>
            </a:r>
          </a:p>
          <a:p>
            <a:endParaRPr lang="en-US" dirty="0"/>
          </a:p>
          <a:p>
            <a:r>
              <a:rPr lang="en-US" dirty="0" smtClean="0"/>
              <a:t>Guy’s right elbow under girl’s left elbow</a:t>
            </a:r>
          </a:p>
          <a:p>
            <a:endParaRPr lang="en-US" dirty="0" smtClean="0"/>
          </a:p>
          <a:p>
            <a:r>
              <a:rPr lang="en-US" dirty="0" smtClean="0"/>
              <a:t>Girls’ bow under guy’s bow - girl pushes up with bow, guys pulls down with bow to keep them steady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445103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41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t>– </a:t>
            </a:r>
            <a:fld id="{2E0C4986-DF4C-41E4-9AD9-F0F539D09A98}" type="slidenum">
              <a:rPr/>
              <a:pPr algn="r"/>
              <a:t>24</a:t>
            </a:fld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Girls to the right of their partners, join pinkies</a:t>
            </a:r>
          </a:p>
          <a:p>
            <a:endParaRPr lang="en-US" dirty="0"/>
          </a:p>
          <a:p>
            <a:r>
              <a:rPr lang="en-US" dirty="0" smtClean="0"/>
              <a:t>Follow the leader to promenade out.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END</a:t>
            </a:r>
            <a:endParaRPr lang="en-U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2" y="1138237"/>
            <a:ext cx="4658744" cy="29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59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“Snake”</a:t>
            </a:r>
          </a:p>
          <a:p>
            <a:endParaRPr lang="en-US" dirty="0"/>
          </a:p>
          <a:p>
            <a:r>
              <a:rPr lang="en-US" dirty="0" smtClean="0"/>
              <a:t>Leader breaks off as the head of the “snake” and leads the rest of the group along close to the “body”</a:t>
            </a:r>
          </a:p>
          <a:p>
            <a:endParaRPr lang="en-US" dirty="0"/>
          </a:p>
          <a:p>
            <a:r>
              <a:rPr lang="en-US" dirty="0" smtClean="0"/>
              <a:t>Stay close, back-to-back with others</a:t>
            </a:r>
          </a:p>
          <a:p>
            <a:endParaRPr lang="en-US" dirty="0"/>
          </a:p>
          <a:p>
            <a:r>
              <a:rPr lang="en-US" dirty="0" smtClean="0"/>
              <a:t>Reform circle, facing </a:t>
            </a:r>
            <a:r>
              <a:rPr lang="en-US" b="1" dirty="0" smtClean="0"/>
              <a:t>in</a:t>
            </a:r>
            <a:r>
              <a:rPr lang="en-US" dirty="0" smtClean="0"/>
              <a:t> and moving in the opposite direction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3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5" y="1066800"/>
            <a:ext cx="3333466" cy="311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81647"/>
            <a:ext cx="2819400" cy="2743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8600" y="1295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43434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9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“Main Circle”</a:t>
            </a:r>
          </a:p>
          <a:p>
            <a:endParaRPr lang="en-US" dirty="0"/>
          </a:p>
          <a:p>
            <a:r>
              <a:rPr lang="en-US" dirty="0" smtClean="0"/>
              <a:t>Release pinkies with neighboring couples</a:t>
            </a:r>
          </a:p>
          <a:p>
            <a:endParaRPr lang="en-US" dirty="0"/>
          </a:p>
          <a:p>
            <a:r>
              <a:rPr lang="en-US" dirty="0" smtClean="0"/>
              <a:t>Girls follow their partner around the circle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8250"/>
            <a:ext cx="4186527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812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821546" y="1371600"/>
            <a:ext cx="4070934" cy="4594447"/>
          </a:xfrm>
        </p:spPr>
        <p:txBody>
          <a:bodyPr/>
          <a:lstStyle/>
          <a:p>
            <a:r>
              <a:rPr lang="en-US" dirty="0" smtClean="0"/>
              <a:t>“Weave”</a:t>
            </a:r>
          </a:p>
          <a:p>
            <a:endParaRPr lang="en-US" dirty="0"/>
          </a:p>
          <a:p>
            <a:r>
              <a:rPr lang="en-US" dirty="0" smtClean="0"/>
              <a:t>Girls immediately step back with their right foot and begin to weave</a:t>
            </a:r>
          </a:p>
          <a:p>
            <a:pPr lvl="1"/>
            <a:r>
              <a:rPr lang="en-US" dirty="0" smtClean="0"/>
              <a:t>Move to the right of the first guy behind </a:t>
            </a:r>
            <a:r>
              <a:rPr lang="en-US" dirty="0" smtClean="0"/>
              <a:t>you</a:t>
            </a:r>
            <a:endParaRPr lang="en-US" dirty="0" smtClean="0"/>
          </a:p>
          <a:p>
            <a:pPr lvl="1"/>
            <a:r>
              <a:rPr lang="en-US" dirty="0" smtClean="0"/>
              <a:t>Move to the left of the second guy behind </a:t>
            </a:r>
            <a:r>
              <a:rPr lang="en-US" dirty="0" smtClean="0"/>
              <a:t>you</a:t>
            </a:r>
          </a:p>
          <a:p>
            <a:pPr lvl="1"/>
            <a:r>
              <a:rPr lang="en-US" dirty="0" smtClean="0"/>
              <a:t>Repeat all the way around the circle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While weaving, turn smoothly, and make sure that you are back-to-back with the person you are weaving around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5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1" y="1028699"/>
            <a:ext cx="4851779" cy="4413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6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Girls fall in behind their partner, re-form main circle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8250"/>
            <a:ext cx="4186527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Girls immediately begin to Spin to the right</a:t>
            </a:r>
          </a:p>
          <a:p>
            <a:endParaRPr lang="en-US" dirty="0"/>
          </a:p>
          <a:p>
            <a:r>
              <a:rPr lang="en-US" dirty="0" smtClean="0"/>
              <a:t>All continue to move in </a:t>
            </a:r>
            <a:r>
              <a:rPr lang="en-US" dirty="0" smtClean="0"/>
              <a:t>the </a:t>
            </a:r>
            <a:r>
              <a:rPr lang="en-US" dirty="0" smtClean="0"/>
              <a:t>circle while girls spin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7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7" y="1235835"/>
            <a:ext cx="4726030" cy="4021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8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Girls stop spinning, follow partner</a:t>
            </a:r>
          </a:p>
          <a:p>
            <a:endParaRPr lang="en-US" dirty="0"/>
          </a:p>
          <a:p>
            <a:r>
              <a:rPr lang="en-US" dirty="0" smtClean="0"/>
              <a:t>All walk in “Main Circle”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8250"/>
            <a:ext cx="4186527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STOMP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“Groups of Four - Pinwheels”</a:t>
            </a:r>
          </a:p>
          <a:p>
            <a:endParaRPr lang="en-US" dirty="0"/>
          </a:p>
          <a:p>
            <a:r>
              <a:rPr lang="en-US" dirty="0" smtClean="0"/>
              <a:t>Move out of main circle (girls follow their partners) into four groups of four</a:t>
            </a:r>
          </a:p>
          <a:p>
            <a:pPr lvl="1"/>
            <a:r>
              <a:rPr lang="en-US" dirty="0" smtClean="0"/>
              <a:t>Couples 1 &amp; 2 together</a:t>
            </a:r>
          </a:p>
          <a:p>
            <a:pPr lvl="1"/>
            <a:r>
              <a:rPr lang="en-US" dirty="0" smtClean="0"/>
              <a:t>Couples 3 &amp; 4 together</a:t>
            </a:r>
          </a:p>
          <a:p>
            <a:pPr lvl="1"/>
            <a:r>
              <a:rPr lang="en-US" dirty="0" smtClean="0"/>
              <a:t>Couples 5 &amp; 6 together</a:t>
            </a:r>
          </a:p>
          <a:p>
            <a:pPr lvl="1"/>
            <a:r>
              <a:rPr lang="en-US" dirty="0" smtClean="0"/>
              <a:t>Couples 7 &amp; 8 </a:t>
            </a:r>
            <a:r>
              <a:rPr lang="en-US" dirty="0" smtClean="0"/>
              <a:t>together</a:t>
            </a:r>
          </a:p>
          <a:p>
            <a:pPr lvl="1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(If there are only six couples in the dance, there will only be three groups of four)</a:t>
            </a: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endParaRPr lang="en-US" dirty="0"/>
          </a:p>
          <a:p>
            <a:r>
              <a:rPr lang="en-US" dirty="0" smtClean="0"/>
              <a:t>In each circle, everyone puts their right hands together at the center of the circle and continues to </a:t>
            </a:r>
            <a:r>
              <a:rPr lang="en-US" dirty="0" smtClean="0"/>
              <a:t>rotate</a:t>
            </a:r>
            <a:endParaRPr lang="en-US" dirty="0"/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r>
              <a:rPr lang="en-US" smtClean="0"/>
              <a:t>– </a:t>
            </a:r>
            <a:fld id="{2E0C4986-DF4C-41E4-9AD9-F0F539D09A98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44672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4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ravelport Redefining">
      <a:dk1>
        <a:srgbClr val="0075B0"/>
      </a:dk1>
      <a:lt1>
        <a:srgbClr val="FFFFFF"/>
      </a:lt1>
      <a:dk2>
        <a:srgbClr val="001A72"/>
      </a:dk2>
      <a:lt2>
        <a:srgbClr val="FFFFFF"/>
      </a:lt2>
      <a:accent1>
        <a:srgbClr val="0075B0"/>
      </a:accent1>
      <a:accent2>
        <a:srgbClr val="78BE20"/>
      </a:accent2>
      <a:accent3>
        <a:srgbClr val="00A3AD"/>
      </a:accent3>
      <a:accent4>
        <a:srgbClr val="00A3AD"/>
      </a:accent4>
      <a:accent5>
        <a:srgbClr val="0075B0"/>
      </a:accent5>
      <a:accent6>
        <a:srgbClr val="582C8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defining Content Master">
  <a:themeElements>
    <a:clrScheme name="Travelport Redefining">
      <a:dk1>
        <a:srgbClr val="0075B0"/>
      </a:dk1>
      <a:lt1>
        <a:srgbClr val="FFFFFF"/>
      </a:lt1>
      <a:dk2>
        <a:srgbClr val="001A72"/>
      </a:dk2>
      <a:lt2>
        <a:srgbClr val="FFFFFF"/>
      </a:lt2>
      <a:accent1>
        <a:srgbClr val="0075B0"/>
      </a:accent1>
      <a:accent2>
        <a:srgbClr val="78BE20"/>
      </a:accent2>
      <a:accent3>
        <a:srgbClr val="00A3AD"/>
      </a:accent3>
      <a:accent4>
        <a:srgbClr val="00A3AD"/>
      </a:accent4>
      <a:accent5>
        <a:srgbClr val="0075B0"/>
      </a:accent5>
      <a:accent6>
        <a:srgbClr val="582C8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defining Divider Master">
  <a:themeElements>
    <a:clrScheme name="Travelport Redefining">
      <a:dk1>
        <a:srgbClr val="0075B0"/>
      </a:dk1>
      <a:lt1>
        <a:srgbClr val="FFFFFF"/>
      </a:lt1>
      <a:dk2>
        <a:srgbClr val="001A72"/>
      </a:dk2>
      <a:lt2>
        <a:srgbClr val="FFFFFF"/>
      </a:lt2>
      <a:accent1>
        <a:srgbClr val="0075B0"/>
      </a:accent1>
      <a:accent2>
        <a:srgbClr val="78BE20"/>
      </a:accent2>
      <a:accent3>
        <a:srgbClr val="00A3AD"/>
      </a:accent3>
      <a:accent4>
        <a:srgbClr val="00A3AD"/>
      </a:accent4>
      <a:accent5>
        <a:srgbClr val="0075B0"/>
      </a:accent5>
      <a:accent6>
        <a:srgbClr val="582C83"/>
      </a:accent6>
      <a:hlink>
        <a:srgbClr val="0000FF"/>
      </a:hlink>
      <a:folHlink>
        <a:srgbClr val="800080"/>
      </a:folHlink>
    </a:clrScheme>
    <a:fontScheme name="Custom 2">
      <a:majorFont>
        <a:latin typeface="Stag Sans Book"/>
        <a:ea typeface=""/>
        <a:cs typeface=""/>
      </a:majorFont>
      <a:minorFont>
        <a:latin typeface="Stag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Redefining final slide master">
  <a:themeElements>
    <a:clrScheme name="Travelport Redefining">
      <a:dk1>
        <a:srgbClr val="0075B0"/>
      </a:dk1>
      <a:lt1>
        <a:srgbClr val="FFFFFF"/>
      </a:lt1>
      <a:dk2>
        <a:srgbClr val="001A72"/>
      </a:dk2>
      <a:lt2>
        <a:srgbClr val="FFFFFF"/>
      </a:lt2>
      <a:accent1>
        <a:srgbClr val="0075B0"/>
      </a:accent1>
      <a:accent2>
        <a:srgbClr val="78BE20"/>
      </a:accent2>
      <a:accent3>
        <a:srgbClr val="00A3AD"/>
      </a:accent3>
      <a:accent4>
        <a:srgbClr val="00A3AD"/>
      </a:accent4>
      <a:accent5>
        <a:srgbClr val="0075B0"/>
      </a:accent5>
      <a:accent6>
        <a:srgbClr val="582C8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4126</TotalTime>
  <Words>1109</Words>
  <Application>Microsoft Office PowerPoint</Application>
  <PresentationFormat>On-screen Show (4:3)</PresentationFormat>
  <Paragraphs>188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Blank</vt:lpstr>
      <vt:lpstr>Redefining Content Master</vt:lpstr>
      <vt:lpstr>Redefining Divider Master</vt:lpstr>
      <vt:lpstr>Redefining final slide master</vt:lpstr>
      <vt:lpstr>The Crown Dance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STOMP</vt:lpstr>
      <vt:lpstr>Stomp?</vt:lpstr>
      <vt:lpstr>STOMP</vt:lpstr>
      <vt:lpstr>STOMP</vt:lpstr>
      <vt:lpstr>STOMP</vt:lpstr>
      <vt:lpstr>STOMP</vt:lpstr>
      <vt:lpstr>STOMP</vt:lpstr>
      <vt:lpstr>STOMP</vt:lpstr>
    </vt:vector>
  </TitlesOfParts>
  <Company>Travelport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Crown Dance</dc:title>
  <dc:creator>Hannah Lopez</dc:creator>
  <cp:lastModifiedBy>Hannah Lopez</cp:lastModifiedBy>
  <cp:revision>84</cp:revision>
  <cp:lastPrinted>2013-03-18T10:39:01Z</cp:lastPrinted>
  <dcterms:created xsi:type="dcterms:W3CDTF">2014-08-12T20:23:41Z</dcterms:created>
  <dcterms:modified xsi:type="dcterms:W3CDTF">2014-08-25T17:53:50Z</dcterms:modified>
</cp:coreProperties>
</file>